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439" r:id="rId6"/>
    <p:sldId id="2440" r:id="rId7"/>
    <p:sldId id="260" r:id="rId8"/>
    <p:sldId id="2434" r:id="rId9"/>
    <p:sldId id="2450" r:id="rId10"/>
    <p:sldId id="2445" r:id="rId11"/>
    <p:sldId id="2446" r:id="rId12"/>
    <p:sldId id="2447" r:id="rId13"/>
    <p:sldId id="2448" r:id="rId14"/>
    <p:sldId id="2449" r:id="rId15"/>
    <p:sldId id="258" r:id="rId16"/>
    <p:sldId id="244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F400"/>
    <a:srgbClr val="05EE55"/>
    <a:srgbClr val="038B30"/>
    <a:srgbClr val="2F3342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48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08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BE989-76B8-4F13-9267-01FDA45C437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46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8000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44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latin typeface="+mj-lt"/>
              </a:defRPr>
            </a:lvl1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60C17447-B870-4054-B568-8B6B321EC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2" cy="3684588"/>
          </a:xfr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marL="228600" lvl="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28600" lvl="1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228600" lvl="2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228600" lvl="3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228600" lvl="4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33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DDD410-5ABA-46A5-B282-F37437EFB673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BDB1890-91F2-49FC-B0F4-3F3FF11B6A1A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1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817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A85DE8-81C6-4A53-8754-137A795CA5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66073F-5CD2-4EAC-890A-F6BB43D2B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5804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571B4-4133-4DE5-AD8F-A341842CBE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AC00-5FCA-4A4E-A036-2FCBDEAF1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200B3-102B-4BB6-AEB0-D99EE027F09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50C90-6D4A-4D50-B15D-91C587AABC6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ADF661-E593-4423-A8A8-F22C9439078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D6A50-BDFC-4B4C-9D3B-53B545F5318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77C5F-FF39-4400-9C13-0D7F04A0C78F}"/>
              </a:ext>
            </a:extLst>
          </p:cNvPr>
          <p:cNvSpPr/>
          <p:nvPr userDrawn="1"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097484" y="0"/>
            <a:ext cx="5094515" cy="6858000"/>
          </a:xfrm>
          <a:solidFill>
            <a:schemeClr val="bg1">
              <a:lumMod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</p:spPr>
        <p:txBody>
          <a:bodyPr anchor="b"/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0CBD5E02-927B-4DF7-8968-617C1C8F0F0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0"/>
            <a:ext cx="724988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0539" y="916440"/>
            <a:ext cx="6117771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0539" y="1962673"/>
            <a:ext cx="6117771" cy="3676128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535810" y="1555002"/>
            <a:ext cx="6076915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FE929D-DC77-46CA-82A0-DBC67BEA93A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17937-35A7-4492-BF9B-0912A22FF3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00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11BA1-4F61-4FA7-9C20-685B3689CAE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357A5-40C6-41A4-B1BE-0AF78D459A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7166C798-72CE-4F2D-9A04-013F24A2659F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ACE58C5-CE1C-415B-8591-25A53FF2A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0" r:id="rId7"/>
    <p:sldLayoutId id="2147483663" r:id="rId8"/>
    <p:sldLayoutId id="2147483669" r:id="rId9"/>
    <p:sldLayoutId id="2147483666" r:id="rId10"/>
    <p:sldLayoutId id="2147483670" r:id="rId11"/>
    <p:sldLayoutId id="2147483667" r:id="rId12"/>
    <p:sldLayoutId id="2147483668" r:id="rId13"/>
    <p:sldLayoutId id="2147483665" r:id="rId14"/>
    <p:sldLayoutId id="2147483671" r:id="rId15"/>
    <p:sldLayoutId id="2147483655" r:id="rId1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iangular design of a roof">
            <a:extLst>
              <a:ext uri="{FF2B5EF4-FFF2-40B4-BE49-F238E27FC236}">
                <a16:creationId xmlns:a16="http://schemas.microsoft.com/office/drawing/2014/main" id="{01F590AB-1AF1-489D-B942-2800AE8629C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8329" y="1736578"/>
            <a:ext cx="6609256" cy="1508126"/>
          </a:xfrm>
        </p:spPr>
        <p:txBody>
          <a:bodyPr/>
          <a:lstStyle/>
          <a:p>
            <a:r>
              <a:rPr lang="en-US"/>
              <a:t>COMPUTER VISION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4181" y="3500032"/>
            <a:ext cx="6609256" cy="450503"/>
          </a:xfrm>
        </p:spPr>
        <p:txBody>
          <a:bodyPr>
            <a:noAutofit/>
          </a:bodyPr>
          <a:lstStyle/>
          <a:p>
            <a:r>
              <a:rPr lang="en-US" sz="1400"/>
              <a:t>NGUYỄN MẠNH TÂN</a:t>
            </a:r>
          </a:p>
          <a:p>
            <a:r>
              <a:rPr lang="en-US" sz="1400"/>
              <a:t>MSSV:1755252021600020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604873-EBFC-4B4A-B1B4-AE57920D97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552FE2-ED3B-484C-A253-D91C44A671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EE0B2-3404-4CBA-A27B-DAB0C7B2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2FB66-030A-4634-A4A9-D8E74A7BAB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BD376-6C2E-44B3-8D1E-097165473B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8208B-0EDD-49AE-A3DD-09FA519DB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3542F-D085-445E-BEBE-DEE6D4F79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496" y="430720"/>
            <a:ext cx="3464717" cy="823912"/>
          </a:xfrm>
        </p:spPr>
        <p:txBody>
          <a:bodyPr/>
          <a:lstStyle/>
          <a:p>
            <a:r>
              <a:rPr lang="en-US"/>
              <a:t>LƯU ĐỒ THUẬT TOÁN</a:t>
            </a:r>
            <a:endParaRPr lang="en-US" dirty="0"/>
          </a:p>
        </p:txBody>
      </p:sp>
      <p:pic>
        <p:nvPicPr>
          <p:cNvPr id="9" name="Picture Placeholder 8" descr="Two Buildings" title="Two Buildings">
            <a:extLst>
              <a:ext uri="{FF2B5EF4-FFF2-40B4-BE49-F238E27FC236}">
                <a16:creationId xmlns:a16="http://schemas.microsoft.com/office/drawing/2014/main" id="{422CBBF4-EF67-4184-9603-EC435F55D0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C32B2A-F443-47DA-A5C9-E0CCEC6C2F2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251054" y="356817"/>
            <a:ext cx="3464717" cy="823912"/>
          </a:xfrm>
        </p:spPr>
        <p:txBody>
          <a:bodyPr/>
          <a:lstStyle/>
          <a:p>
            <a:r>
              <a:rPr lang="en-US"/>
              <a:t>LƯU ĐỒ THUẬT TOÁN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83E2DD-4F96-4CE8-A9FE-FD5DF44C4CA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EF05482-0999-42B8-A27E-59AAA26FB5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A9B3BD41-12E6-4E88-8CE4-3A496CEA2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AD3BD4-6FB3-40CA-A74E-9E418481F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67" y="1180729"/>
            <a:ext cx="3595145" cy="52451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849ADA-61FB-40EA-AB68-20E41B31D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709" y="983370"/>
            <a:ext cx="3595145" cy="551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8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Triangular design ceiling">
            <a:extLst>
              <a:ext uri="{FF2B5EF4-FFF2-40B4-BE49-F238E27FC236}">
                <a16:creationId xmlns:a16="http://schemas.microsoft.com/office/drawing/2014/main" id="{ECE6809B-9586-4FFC-9D20-26C51CA965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5508" y="20298"/>
            <a:ext cx="12192000" cy="6858000"/>
          </a:xfrm>
          <a:prstGeom prst="rect">
            <a:avLst/>
          </a:prstGeom>
          <a:solidFill>
            <a:srgbClr val="2F334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THANK YOU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E9BAE4F-16CE-4F5D-9BC7-2CB992790F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NGUYỄN MẠNH TÂN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FE3A4F2-29CE-4C57-A172-6A0D63EFD70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95884" y="6468303"/>
            <a:ext cx="4114800" cy="365125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5" name="Rectangle: Single Corner Snipped 24" descr="Footer accent box">
            <a:extLst>
              <a:ext uri="{FF2B5EF4-FFF2-40B4-BE49-F238E27FC236}">
                <a16:creationId xmlns:a16="http://schemas.microsoft.com/office/drawing/2014/main" id="{ADA66B68-D364-4C11-9AA9-052CEAC914E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17F9E2-0E31-4010-80D8-F343F24E6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uilding" title="Building">
            <a:extLst>
              <a:ext uri="{FF2B5EF4-FFF2-40B4-BE49-F238E27FC236}">
                <a16:creationId xmlns:a16="http://schemas.microsoft.com/office/drawing/2014/main" id="{00C713CD-79D0-408F-A140-FBAE3C6022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CC577CF-CED3-44B1-AC3E-05C2556B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5940B9-0338-4FFA-9747-10812F028F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4B52C7E-3049-4545-956A-6D8F73F23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6669882-9FD4-41D7-A5A6-A4A2E44A2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</p:grpSp>
      <p:sp>
        <p:nvSpPr>
          <p:cNvPr id="26" name="Title 25">
            <a:extLst>
              <a:ext uri="{FF2B5EF4-FFF2-40B4-BE49-F238E27FC236}">
                <a16:creationId xmlns:a16="http://schemas.microsoft.com/office/drawing/2014/main" id="{DB4530C3-10EF-4FDE-A1B1-9DF09C2D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NHẬN DIỆN KHUÔN MẶT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63C256D-8187-4199-952C-D2BB841598F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FACE_RECOGNITION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A9FF5-7F76-43F9-8EBE-606AC1E2C55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: Single Corner Snipped 10" descr="Footer accent box">
            <a:extLst>
              <a:ext uri="{FF2B5EF4-FFF2-40B4-BE49-F238E27FC236}">
                <a16:creationId xmlns:a16="http://schemas.microsoft.com/office/drawing/2014/main" id="{A39C0937-57CD-4C2F-B530-516994363917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EC366-9118-4504-88CF-ABE80F98E7F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0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ED2DC372-F50D-4241-956F-88217652F9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2507633"/>
            <a:ext cx="4351911" cy="17696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PLANNING THE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506095" y="4127455"/>
            <a:ext cx="4351912" cy="296437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FACE_RECONITION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34C07A-363B-4948-8546-2503B45830D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7" name="Rectangle: Single Corner Snipped 16" descr="Footer accent box">
            <a:extLst>
              <a:ext uri="{FF2B5EF4-FFF2-40B4-BE49-F238E27FC236}">
                <a16:creationId xmlns:a16="http://schemas.microsoft.com/office/drawing/2014/main" id="{D3377F02-85FB-4FAC-AC31-CF6E323FFE3E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86A7AA-7991-4038-A5AB-6D5D751095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79DECD2-B85E-4CB3-BBFB-C64131454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8964" y="744684"/>
            <a:ext cx="5700310" cy="61133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/>
              <a:t>Bước 1: xuất danh sách từng ảnh trong 'ImagesAttendance’</a:t>
            </a:r>
          </a:p>
          <a:p>
            <a:pPr>
              <a:lnSpc>
                <a:spcPct val="100000"/>
              </a:lnSpc>
            </a:pPr>
            <a:r>
              <a:rPr lang="en-US"/>
              <a:t>Bước 2: xuất tên bỏ đuôi IPG</a:t>
            </a:r>
          </a:p>
          <a:p>
            <a:pPr>
              <a:lnSpc>
                <a:spcPct val="100000"/>
              </a:lnSpc>
            </a:pPr>
            <a:r>
              <a:rPr lang="en-US"/>
              <a:t> cv2.imread(f'{path}/{cl}’)</a:t>
            </a:r>
          </a:p>
          <a:p>
            <a:r>
              <a:rPr lang="en-US"/>
              <a:t>Viết hoa chữ: classNames.append(os.path.splitext(cl)[0])</a:t>
            </a:r>
          </a:p>
          <a:p>
            <a:pPr>
              <a:lnSpc>
                <a:spcPct val="100000"/>
              </a:lnSpc>
            </a:pPr>
            <a:r>
              <a:rPr lang="en-US"/>
              <a:t>Bước 3: tạo hàm mã hóa ảnh trong 'ImagesAttendance’</a:t>
            </a:r>
          </a:p>
          <a:p>
            <a:pPr>
              <a:lnSpc>
                <a:spcPct val="100000"/>
              </a:lnSpc>
            </a:pPr>
            <a:r>
              <a:rPr lang="en-US"/>
              <a:t> với 128 chiều</a:t>
            </a:r>
          </a:p>
          <a:p>
            <a:pPr>
              <a:lnSpc>
                <a:spcPct val="100000"/>
              </a:lnSpc>
            </a:pPr>
            <a:r>
              <a:rPr lang="fr-FR"/>
              <a:t>encode = face_recognition.face_encodings(img)[0]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/>
              <a:t>Bước 4: mở webcam</a:t>
            </a:r>
          </a:p>
          <a:p>
            <a:r>
              <a:rPr lang="en-US"/>
              <a:t>Bước 5: tạo vòng lặp luôn đúng While True</a:t>
            </a:r>
          </a:p>
          <a:p>
            <a:r>
              <a:rPr lang="en-US"/>
              <a:t>Bước 6: resize ảnh wecam kích thước chia 4</a:t>
            </a:r>
          </a:p>
          <a:p>
            <a:r>
              <a:rPr lang="en-US"/>
              <a:t>Bước 7:  định vị khuôn mặt trên webcam</a:t>
            </a:r>
          </a:p>
          <a:p>
            <a:r>
              <a:rPr lang="en-US"/>
              <a:t>Bước 8: mã hóa khuôn mặt wecam với 128 chiều</a:t>
            </a:r>
          </a:p>
        </p:txBody>
      </p:sp>
      <p:pic>
        <p:nvPicPr>
          <p:cNvPr id="5" name="Picture Placeholder 4" descr="Two Buildings" title="Two Buildings">
            <a:extLst>
              <a:ext uri="{FF2B5EF4-FFF2-40B4-BE49-F238E27FC236}">
                <a16:creationId xmlns:a16="http://schemas.microsoft.com/office/drawing/2014/main" id="{9EF82849-1FFF-4EE2-B6A4-C19B8A0830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7BB2B3-BB1E-4588-97D3-522970C829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0" name="Rectangle: Single Corner Snipped 9" descr="Footer accent box">
            <a:extLst>
              <a:ext uri="{FF2B5EF4-FFF2-40B4-BE49-F238E27FC236}">
                <a16:creationId xmlns:a16="http://schemas.microsoft.com/office/drawing/2014/main" id="{CDA9F8EC-2836-4D7A-8BB2-6D1C849515C1}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50000">
                <a:srgbClr val="05EE55">
                  <a:alpha val="70000"/>
                </a:srgbClr>
              </a:gs>
              <a:gs pos="100000">
                <a:srgbClr val="C0F4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E833F-FD8B-46E5-BD16-A82D3EDA85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ity Scape" title="City Scape">
            <a:extLst>
              <a:ext uri="{FF2B5EF4-FFF2-40B4-BE49-F238E27FC236}">
                <a16:creationId xmlns:a16="http://schemas.microsoft.com/office/drawing/2014/main" id="{8C001EA0-C1FE-4BFF-BAE0-93D031DC21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CDA17D7C-7C63-439C-8B50-C9B0F0F9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0DB13C1-B4FB-4D33-A199-5BB34983A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2FD79E9-DA87-4AE3-AB4F-454E8B1C7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7CAE694-E5D7-45D8-80CE-4067B661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5A4AC-9AA0-4EFF-8162-609223BF5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496" y="765406"/>
            <a:ext cx="6117771" cy="3676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/>
              <a:t>Bước 9: so sánh danh sách các khuôn mặt với webcam ‘face_recognition.api.compare_faces’</a:t>
            </a:r>
          </a:p>
          <a:p>
            <a:pPr marL="0" indent="0">
              <a:buNone/>
            </a:pPr>
            <a:r>
              <a:rPr lang="vi-VN"/>
              <a:t>Bước 10:Đưa ra danh sách các mã hóa khuôn mặt, hãy so sánh chúng với </a:t>
            </a:r>
            <a:r>
              <a:rPr lang="en-US"/>
              <a:t>webcam </a:t>
            </a:r>
            <a:r>
              <a:rPr lang="vi-VN"/>
              <a:t> và nhận khoảng cách euclide cho mỗi mặt so sánh. Khoảng cách cho biết các khuôn mặt giống nhau như thế nào</a:t>
            </a:r>
            <a:r>
              <a:rPr lang="en-US"/>
              <a:t>.   </a:t>
            </a:r>
          </a:p>
          <a:p>
            <a:pPr marL="0" indent="0">
              <a:buNone/>
            </a:pPr>
            <a:r>
              <a:rPr lang="en-US"/>
              <a:t> ‘</a:t>
            </a:r>
            <a:r>
              <a:rPr lang="fr-FR"/>
              <a:t>face_recognition.api.face_distance’</a:t>
            </a:r>
            <a:endParaRPr lang="en-US"/>
          </a:p>
          <a:p>
            <a:pPr marL="0" indent="0">
              <a:buNone/>
            </a:pPr>
            <a:r>
              <a:rPr lang="en-US"/>
              <a:t>Bước 11: rectange khuôn mặt với tỷ lệ x và y.  Với x,y đã nhân lại với 4 </a:t>
            </a:r>
            <a:endParaRPr lang="vi-VN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919F81-09E4-41AD-9E45-21C8A7FBC2E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6A3C9-6740-4558-AB5B-687741A63BD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4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F749C5B4-C4AD-478C-9C36-4B3716EA01E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6849" r="16849"/>
          <a:stretch/>
        </p:blipFill>
        <p:spPr>
          <a:xfrm>
            <a:off x="4193381" y="491400"/>
            <a:ext cx="1582120" cy="5301388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15C865C-0D86-49AF-9D6F-DD061476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C0D163-93B4-4494-9E67-61E9F81038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EE02E0-4914-40E7-A557-3FED915B804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43A2B4F-9DF5-4A92-96A8-227AE43039B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574675" y="1060450"/>
            <a:ext cx="3463925" cy="473233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numpy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np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face_recognition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os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 =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'ImagesAttendance'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images = []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classNames = []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myList = os.listdir(path)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#print(myList)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cl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myList: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curImg = cv2.imread(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f'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path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{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cl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}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images.append(curImg)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classNames.append(os.path.splitext(cl)[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#print(classNames)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JetBrains Mono"/>
              </a:rPr>
              <a:t>findEncodings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(images):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encodeList =[]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images: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img = cv2.cvtColor(img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cv2.COLOR_BGR2RGB)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encode = face_recognition.face_encodings(img)[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]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encodeList.append(encode)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encodeList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encodeListKnown = findEncodings(images)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#print('Encoding Complete')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cap = cv2.VideoCapture(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FCA4E49-719B-4C79-A0B7-D934330D98F0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5930283" y="1153961"/>
            <a:ext cx="6261718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while True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success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 = cap.read()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imgS = cv2.resize(img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None,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0.25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0.25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imgS = cv2.cvtColor(imgS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cv2.COLOR_BGR2RGB)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facesCurFrame = face_recognition.face_locations(imgS)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encodesCurFrame = face_recognition.face_encodings(imgS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facesCurFrame)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encodeFace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faceLoc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zip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(encodesCurFrame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facesCurFrame):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matches = face_recognition.compare_faces(encodeListKnown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encodeFace)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faceDis = face_recognition.face_distance(encodeListKnown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encodeFace)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(faceDis)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matchIndex = np.argmin(faceDis)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matches[matchIndex]: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name = classNames[matchIndex].upper()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(name)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y1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x1 = faceLoc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y1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x1 = y1 *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x2 *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y2 *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x1 *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4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cv2.rectangle(img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y1)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y2)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cv2.rectangle(img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y2 -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35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y2)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cv2.FILLED)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      cv2.putText(img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(x1 +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y2 -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6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cv2.FONT_HERSHEY_COMPLEX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255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cv2.imshow(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'Webcam'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img)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    cv2.waitKey(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91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3F109F-F9DF-45F6-A269-2BB5F0C503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CADCD7-73B9-437F-B327-B0652B1B2B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C3EB5-B6DE-453C-8DA5-390172F3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3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B5ED90-AEBF-4B88-A962-C9D7E93E1B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0ED53-9F66-47BE-9333-64FF61C9FA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EC4EA9-4BD5-424D-A658-72B6769F3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66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178B1A-895E-447A-95DD-CC5CD892B4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ECA1D-83A0-44A2-9D25-7AC2204D75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87347-6E6C-4642-B536-22769ACE3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02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5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357351_Dark modernist presentation_mlw -v2" id="{02C8D846-7DC8-4EFF-94D8-823DF779E3A7}" vid="{402D83F6-A512-43E7-B905-390BB489C0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340EA-4D3D-470F-B5D6-C0F62307940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6A0F1FB-B1B3-48EC-BFEE-FC0094A34C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834546-CF5A-40F0-B105-33C88EC059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75</TotalTime>
  <Words>809</Words>
  <Application>Microsoft Office PowerPoint</Application>
  <PresentationFormat>Widescreen</PresentationFormat>
  <Paragraphs>57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 Unicode MS</vt:lpstr>
      <vt:lpstr>Arial</vt:lpstr>
      <vt:lpstr>Calibri</vt:lpstr>
      <vt:lpstr>Office Theme</vt:lpstr>
      <vt:lpstr>COMPUTER VISION</vt:lpstr>
      <vt:lpstr>NHẬN DIỆN KHUÔN MẶT</vt:lpstr>
      <vt:lpstr>PLANNING THE PROCESS</vt:lpstr>
      <vt:lpstr>PowerPoint Presentation</vt:lpstr>
      <vt:lpstr>PowerPoint Presentation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Title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</dc:title>
  <dc:creator>Nguyễn Mạnh Tân</dc:creator>
  <cp:lastModifiedBy>Nguyễn Mạnh Tân</cp:lastModifiedBy>
  <cp:revision>8</cp:revision>
  <dcterms:created xsi:type="dcterms:W3CDTF">2021-11-22T04:03:55Z</dcterms:created>
  <dcterms:modified xsi:type="dcterms:W3CDTF">2021-11-22T05:19:09Z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